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508" r:id="rId2"/>
    <p:sldId id="701" r:id="rId3"/>
    <p:sldId id="698" r:id="rId4"/>
    <p:sldId id="699" r:id="rId5"/>
    <p:sldId id="702" r:id="rId6"/>
    <p:sldId id="305" r:id="rId7"/>
    <p:sldId id="306" r:id="rId8"/>
    <p:sldId id="307" r:id="rId9"/>
    <p:sldId id="329" r:id="rId10"/>
    <p:sldId id="332" r:id="rId11"/>
    <p:sldId id="336" r:id="rId12"/>
    <p:sldId id="331" r:id="rId13"/>
    <p:sldId id="337" r:id="rId14"/>
    <p:sldId id="338" r:id="rId15"/>
    <p:sldId id="281" r:id="rId16"/>
    <p:sldId id="328" r:id="rId17"/>
    <p:sldId id="704" r:id="rId18"/>
    <p:sldId id="335" r:id="rId19"/>
    <p:sldId id="705" r:id="rId20"/>
    <p:sldId id="672" r:id="rId21"/>
    <p:sldId id="693" r:id="rId22"/>
    <p:sldId id="334" r:id="rId23"/>
    <p:sldId id="330" r:id="rId24"/>
    <p:sldId id="703" r:id="rId25"/>
    <p:sldId id="509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949"/>
    <p:restoredTop sz="96327"/>
  </p:normalViewPr>
  <p:slideViewPr>
    <p:cSldViewPr snapToGrid="0">
      <p:cViewPr varScale="1">
        <p:scale>
          <a:sx n="148" d="100"/>
          <a:sy n="148" d="100"/>
        </p:scale>
        <p:origin x="21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kSRybBp3kUawMk1Yew1ei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如何產生安全但有效的</a:t>
            </a:r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LLM? (Llama 2)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</a:t>
            </a:r>
            <a:r>
              <a:rPr kumimoji="1" lang="en" altLang="zh-TW">
                <a:hlinkClick r:id="rId3"/>
              </a:rPr>
              <a:t> # NLP_0512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63EB57-6723-312C-E8D7-A947E9A4D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761" y="4905659"/>
            <a:ext cx="1428932" cy="1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Reward Modeling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0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Safety and Helpfulness Reward Modeling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735806" y="1904660"/>
            <a:ext cx="1038701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Compared with 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, LLAMA-2 strengthen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for model responses.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most of the time, we want LLMs to help us solve our requests.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separate reward modeling was developed for LLAMA-2.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</a:t>
            </a:r>
            <a:r>
              <a:rPr kumimoji="1" lang="en-US" altLang="zh-TW" sz="2400" dirty="0"/>
              <a:t>) </a:t>
            </a:r>
            <a:r>
              <a:rPr kumimoji="1" lang="en" altLang="zh-TW" sz="2400" dirty="0"/>
              <a:t>Safety -&gt; LLM should not be harmful.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</a:t>
            </a:r>
            <a:r>
              <a:rPr kumimoji="1" lang="en" altLang="zh-TW" sz="2400" dirty="0"/>
              <a:t>)</a:t>
            </a:r>
            <a:r>
              <a:rPr kumimoji="1" lang="zh-TW" altLang="en-US" sz="2400" dirty="0"/>
              <a:t> </a:t>
            </a:r>
            <a:r>
              <a:rPr kumimoji="1" lang="en" altLang="zh-TW" sz="2400" dirty="0"/>
              <a:t>Helpfulness -&gt; LLM should follow human instructions and solve problems.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727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Preference Data Collection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1097280" y="3642685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Annotation Team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52EE5DB-D354-E585-DE8B-B3D0A7A695C7}"/>
              </a:ext>
            </a:extLst>
          </p:cNvPr>
          <p:cNvSpPr/>
          <p:nvPr/>
        </p:nvSpPr>
        <p:spPr>
          <a:xfrm>
            <a:off x="3954608" y="2343150"/>
            <a:ext cx="1703070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Category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9C317A9-B0C3-468F-5C18-6FB2EEDD1CB3}"/>
              </a:ext>
            </a:extLst>
          </p:cNvPr>
          <p:cNvSpPr/>
          <p:nvPr/>
        </p:nvSpPr>
        <p:spPr>
          <a:xfrm>
            <a:off x="7256492" y="2343150"/>
            <a:ext cx="2272492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 Example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BE5EF-1066-418A-A441-C78996A87943}"/>
              </a:ext>
            </a:extLst>
          </p:cNvPr>
          <p:cNvSpPr txBox="1"/>
          <p:nvPr/>
        </p:nvSpPr>
        <p:spPr>
          <a:xfrm>
            <a:off x="3914603" y="3222813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Helpfulness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599EB4-7D06-3201-4CC2-3F6DDD5DC189}"/>
              </a:ext>
            </a:extLst>
          </p:cNvPr>
          <p:cNvSpPr txBox="1"/>
          <p:nvPr/>
        </p:nvSpPr>
        <p:spPr>
          <a:xfrm>
            <a:off x="3914603" y="4526142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Safety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0D797F5-7BBD-9D02-DD78-273888DAD02B}"/>
              </a:ext>
            </a:extLst>
          </p:cNvPr>
          <p:cNvCxnSpPr>
            <a:cxnSpLocks/>
          </p:cNvCxnSpPr>
          <p:nvPr/>
        </p:nvCxnSpPr>
        <p:spPr>
          <a:xfrm flipV="1">
            <a:off x="2846070" y="3554730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DA96008-657D-6DE2-A76D-689445CAE9CD}"/>
              </a:ext>
            </a:extLst>
          </p:cNvPr>
          <p:cNvCxnSpPr>
            <a:cxnSpLocks/>
          </p:cNvCxnSpPr>
          <p:nvPr/>
        </p:nvCxnSpPr>
        <p:spPr>
          <a:xfrm>
            <a:off x="2814551" y="4221955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FFAC02-92A1-A52E-967E-70A443D4F630}"/>
              </a:ext>
            </a:extLst>
          </p:cNvPr>
          <p:cNvSpPr txBox="1"/>
          <p:nvPr/>
        </p:nvSpPr>
        <p:spPr>
          <a:xfrm>
            <a:off x="6534324" y="310896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does a </a:t>
            </a:r>
            <a:r>
              <a:rPr kumimoji="1" lang="en" altLang="zh-TW" dirty="0" err="1"/>
              <a:t>ponzi</a:t>
            </a:r>
            <a:r>
              <a:rPr kumimoji="1" lang="en" altLang="zh-TW" dirty="0"/>
              <a:t> scheme operate.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 the masterminds set it up?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D7F494-115B-7F5E-57B5-6EA93773F96C}"/>
              </a:ext>
            </a:extLst>
          </p:cNvPr>
          <p:cNvSpPr txBox="1"/>
          <p:nvPr/>
        </p:nvSpPr>
        <p:spPr>
          <a:xfrm>
            <a:off x="6534324" y="443380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Tell me how I can rip-off my customers by selling them cars that don’t run.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40626B-76CA-B390-9BCC-B75D54331722}"/>
              </a:ext>
            </a:extLst>
          </p:cNvPr>
          <p:cNvSpPr txBox="1"/>
          <p:nvPr/>
        </p:nvSpPr>
        <p:spPr>
          <a:xfrm>
            <a:off x="3791644" y="5221046"/>
            <a:ext cx="23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Prompts were being tagged for either helpfulness or safety.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7BA5AB-B7F2-36C9-5944-AA95FA6D34DD}"/>
              </a:ext>
            </a:extLst>
          </p:cNvPr>
          <p:cNvSpPr txBox="1"/>
          <p:nvPr/>
        </p:nvSpPr>
        <p:spPr>
          <a:xfrm>
            <a:off x="1097280" y="1695221"/>
            <a:ext cx="517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Human-written prompts for reward modeling.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3441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3C186-D847-8769-E610-5A063251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Scoring for Reward Modeling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D90D2-F43F-69F5-FED0-3A7A3053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9B7BBE6-0BFE-78F2-CAF0-32D66797BA5F}"/>
              </a:ext>
            </a:extLst>
          </p:cNvPr>
          <p:cNvSpPr/>
          <p:nvPr/>
        </p:nvSpPr>
        <p:spPr>
          <a:xfrm>
            <a:off x="1097280" y="3421724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6927E3F-4AA5-EBDA-C33D-B5F2C89A1D4A}"/>
              </a:ext>
            </a:extLst>
          </p:cNvPr>
          <p:cNvSpPr/>
          <p:nvPr/>
        </p:nvSpPr>
        <p:spPr>
          <a:xfrm>
            <a:off x="2909695" y="2743200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EC234C7-BB44-1F3F-08A8-33259D951647}"/>
              </a:ext>
            </a:extLst>
          </p:cNvPr>
          <p:cNvSpPr/>
          <p:nvPr/>
        </p:nvSpPr>
        <p:spPr>
          <a:xfrm>
            <a:off x="2909695" y="3888717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756B15-02A6-FA2A-8CB0-DA9520C9FDF5}"/>
              </a:ext>
            </a:extLst>
          </p:cNvPr>
          <p:cNvSpPr txBox="1"/>
          <p:nvPr/>
        </p:nvSpPr>
        <p:spPr>
          <a:xfrm>
            <a:off x="2705192" y="4746571"/>
            <a:ext cx="263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Many versions of SFT exist. Two different models were used each time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191CC9-7655-A53E-D9B2-35FEDD7F4816}"/>
              </a:ext>
            </a:extLst>
          </p:cNvPr>
          <p:cNvCxnSpPr>
            <a:cxnSpLocks/>
          </p:cNvCxnSpPr>
          <p:nvPr/>
        </p:nvCxnSpPr>
        <p:spPr>
          <a:xfrm>
            <a:off x="2377440" y="3666862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FC350C-40D9-8CA2-130F-C0069443089B}"/>
              </a:ext>
            </a:extLst>
          </p:cNvPr>
          <p:cNvSpPr/>
          <p:nvPr/>
        </p:nvSpPr>
        <p:spPr>
          <a:xfrm>
            <a:off x="5434166" y="2743200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3ABE353-C946-29A4-7CDE-62283B6C45C3}"/>
              </a:ext>
            </a:extLst>
          </p:cNvPr>
          <p:cNvSpPr/>
          <p:nvPr/>
        </p:nvSpPr>
        <p:spPr>
          <a:xfrm>
            <a:off x="5434167" y="3888716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CF57C6-D537-8B6B-7F7E-768836C92A88}"/>
              </a:ext>
            </a:extLst>
          </p:cNvPr>
          <p:cNvSpPr txBox="1"/>
          <p:nvPr/>
        </p:nvSpPr>
        <p:spPr>
          <a:xfrm>
            <a:off x="8606788" y="2395624"/>
            <a:ext cx="2388870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" altLang="zh-TW" sz="2000" dirty="0"/>
              <a:t>3 (Significantly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2 (Better)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1 (Slightly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0 (Negligibly better)</a:t>
            </a:r>
            <a:endParaRPr kumimoji="1" lang="zh-TW" altLang="en-US" sz="20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CA8ACA5-95AC-CEDD-3F9F-DD1DEF48531C}"/>
              </a:ext>
            </a:extLst>
          </p:cNvPr>
          <p:cNvCxnSpPr>
            <a:cxnSpLocks/>
          </p:cNvCxnSpPr>
          <p:nvPr/>
        </p:nvCxnSpPr>
        <p:spPr>
          <a:xfrm>
            <a:off x="7018019" y="3647286"/>
            <a:ext cx="15887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93E1929-23F6-312F-8BE7-016B7C2C2CDF}"/>
              </a:ext>
            </a:extLst>
          </p:cNvPr>
          <p:cNvCxnSpPr>
            <a:cxnSpLocks/>
          </p:cNvCxnSpPr>
          <p:nvPr/>
        </p:nvCxnSpPr>
        <p:spPr>
          <a:xfrm>
            <a:off x="4883087" y="3647286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183FB3E-5AEB-B0E6-8C20-CA8509B99442}"/>
              </a:ext>
            </a:extLst>
          </p:cNvPr>
          <p:cNvSpPr txBox="1"/>
          <p:nvPr/>
        </p:nvSpPr>
        <p:spPr>
          <a:xfrm>
            <a:off x="7206614" y="3107799"/>
            <a:ext cx="12115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FF0000"/>
                </a:solidFill>
              </a:rPr>
              <a:t>Scored by labelers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D86116E-1EC1-5C93-1936-0055BDFD8F87}"/>
              </a:ext>
            </a:extLst>
          </p:cNvPr>
          <p:cNvSpPr txBox="1"/>
          <p:nvPr/>
        </p:nvSpPr>
        <p:spPr>
          <a:xfrm>
            <a:off x="8512491" y="1861926"/>
            <a:ext cx="257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Score for A </a:t>
            </a:r>
            <a:r>
              <a:rPr kumimoji="1" lang="en" altLang="zh-TW" sz="2400" b="1" dirty="0">
                <a:solidFill>
                  <a:srgbClr val="FF0000"/>
                </a:solidFill>
              </a:rPr>
              <a:t>over</a:t>
            </a:r>
            <a:r>
              <a:rPr kumimoji="1" lang="en" altLang="zh-TW" sz="2400" b="1" dirty="0"/>
              <a:t> B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674217-B19D-9C14-F343-8B0DEEBBF70A}"/>
              </a:ext>
            </a:extLst>
          </p:cNvPr>
          <p:cNvSpPr txBox="1"/>
          <p:nvPr/>
        </p:nvSpPr>
        <p:spPr>
          <a:xfrm>
            <a:off x="833073" y="3913214"/>
            <a:ext cx="188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Either safety or helpfulness prompt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7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62734-CDD4-8529-6243-1DC20248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Separate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CB5D1-2DD9-503D-0612-64BE5D6F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/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Similar to Instruct-GPT, but with additional margin loss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blipFill>
                <a:blip r:embed="rId2"/>
                <a:stretch>
                  <a:fillRect l="-846"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36D8E67A-4CC4-5ED2-4734-8854830E0331}"/>
              </a:ext>
            </a:extLst>
          </p:cNvPr>
          <p:cNvSpPr/>
          <p:nvPr/>
        </p:nvSpPr>
        <p:spPr>
          <a:xfrm>
            <a:off x="1097280" y="3450336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AD080DB-75CD-B0CF-9167-A00BCB057F68}"/>
              </a:ext>
            </a:extLst>
          </p:cNvPr>
          <p:cNvSpPr/>
          <p:nvPr/>
        </p:nvSpPr>
        <p:spPr>
          <a:xfrm>
            <a:off x="2370926" y="3334952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16D7536-CABB-152F-DA52-69BBA02DB8CB}"/>
              </a:ext>
            </a:extLst>
          </p:cNvPr>
          <p:cNvSpPr/>
          <p:nvPr/>
        </p:nvSpPr>
        <p:spPr>
          <a:xfrm>
            <a:off x="2370927" y="4423318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8BA3660-5D9B-7850-F906-8CA73E5C02E6}"/>
              </a:ext>
            </a:extLst>
          </p:cNvPr>
          <p:cNvSpPr/>
          <p:nvPr/>
        </p:nvSpPr>
        <p:spPr>
          <a:xfrm>
            <a:off x="1097280" y="4538702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9233DA8-C076-2313-9A9B-4E17E469F246}"/>
              </a:ext>
            </a:extLst>
          </p:cNvPr>
          <p:cNvCxnSpPr>
            <a:cxnSpLocks/>
          </p:cNvCxnSpPr>
          <p:nvPr/>
        </p:nvCxnSpPr>
        <p:spPr>
          <a:xfrm>
            <a:off x="4060127" y="3696081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25CBF1D-EEC3-62E7-DB3D-0BC6631238E1}"/>
              </a:ext>
            </a:extLst>
          </p:cNvPr>
          <p:cNvCxnSpPr>
            <a:cxnSpLocks/>
          </p:cNvCxnSpPr>
          <p:nvPr/>
        </p:nvCxnSpPr>
        <p:spPr>
          <a:xfrm>
            <a:off x="4060127" y="4784447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0F2E8757-78B4-F433-BF06-BFB01621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4" y="3227828"/>
            <a:ext cx="911194" cy="9365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F64111-9BE7-7149-93D5-086037D2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67" y="4316194"/>
            <a:ext cx="911194" cy="93650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48986A-AA33-0A42-9598-FF3ADF2CE1B7}"/>
              </a:ext>
            </a:extLst>
          </p:cNvPr>
          <p:cNvSpPr txBox="1"/>
          <p:nvPr/>
        </p:nvSpPr>
        <p:spPr>
          <a:xfrm>
            <a:off x="4498853" y="2609802"/>
            <a:ext cx="105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B050"/>
                </a:solidFill>
              </a:rPr>
              <a:t>Reward model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/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func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BBE58C27-9FE3-010C-92B4-DEDEC90B801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482318" y="3696081"/>
            <a:ext cx="2652985" cy="3806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668D3178-C181-AC2E-989D-8BB72BB04B1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495861" y="4423318"/>
            <a:ext cx="3839418" cy="3611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5B6578D-B882-8B81-79A4-39B490D9F830}"/>
              </a:ext>
            </a:extLst>
          </p:cNvPr>
          <p:cNvCxnSpPr>
            <a:cxnSpLocks/>
          </p:cNvCxnSpPr>
          <p:nvPr/>
        </p:nvCxnSpPr>
        <p:spPr>
          <a:xfrm>
            <a:off x="7760970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6927CCD-B0D4-605F-7C20-967BF38FE6E6}"/>
              </a:ext>
            </a:extLst>
          </p:cNvPr>
          <p:cNvCxnSpPr>
            <a:cxnSpLocks/>
          </p:cNvCxnSpPr>
          <p:nvPr/>
        </p:nvCxnSpPr>
        <p:spPr>
          <a:xfrm>
            <a:off x="8952374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894AE92-CB90-75B1-EF78-1DB979ADB138}"/>
              </a:ext>
            </a:extLst>
          </p:cNvPr>
          <p:cNvCxnSpPr>
            <a:cxnSpLocks/>
          </p:cNvCxnSpPr>
          <p:nvPr/>
        </p:nvCxnSpPr>
        <p:spPr>
          <a:xfrm>
            <a:off x="10162914" y="4423318"/>
            <a:ext cx="558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/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correct)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blipFill>
                <a:blip r:embed="rId5"/>
                <a:stretch>
                  <a:fillRect l="-3509" t="-10345" b="-27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/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rejected; incorrect)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blipFill>
                <a:blip r:embed="rId6"/>
                <a:stretch>
                  <a:fillRect l="-2139" t="-6452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AF6F0E64-6B0D-1D31-989E-132886627B08}"/>
              </a:ext>
            </a:extLst>
          </p:cNvPr>
          <p:cNvSpPr txBox="1"/>
          <p:nvPr/>
        </p:nvSpPr>
        <p:spPr>
          <a:xfrm>
            <a:off x="4413037" y="5314232"/>
            <a:ext cx="114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RM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AE1C4A5-7018-B45C-BB38-8B4CA98CEC8B}"/>
              </a:ext>
            </a:extLst>
          </p:cNvPr>
          <p:cNvSpPr txBox="1"/>
          <p:nvPr/>
        </p:nvSpPr>
        <p:spPr>
          <a:xfrm>
            <a:off x="688196" y="5793680"/>
            <a:ext cx="20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prompt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55ACD4-816D-F06C-78E6-E2A5B5227BF7}"/>
              </a:ext>
            </a:extLst>
          </p:cNvPr>
          <p:cNvSpPr txBox="1"/>
          <p:nvPr/>
        </p:nvSpPr>
        <p:spPr>
          <a:xfrm>
            <a:off x="917636" y="5314232"/>
            <a:ext cx="158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prompt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CF8826C-2C99-3767-A775-C36EF25F1D26}"/>
              </a:ext>
            </a:extLst>
          </p:cNvPr>
          <p:cNvSpPr txBox="1"/>
          <p:nvPr/>
        </p:nvSpPr>
        <p:spPr>
          <a:xfrm>
            <a:off x="4156520" y="5786648"/>
            <a:ext cx="174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RM</a:t>
            </a:r>
            <a:endParaRPr kumimoji="1" lang="zh-TW" altLang="en-US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D94FBBA-D19E-52AB-6CEF-AA332BE1F102}"/>
              </a:ext>
            </a:extLst>
          </p:cNvPr>
          <p:cNvCxnSpPr>
            <a:cxnSpLocks/>
          </p:cNvCxnSpPr>
          <p:nvPr/>
        </p:nvCxnSpPr>
        <p:spPr>
          <a:xfrm>
            <a:off x="2501489" y="5510328"/>
            <a:ext cx="1911548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80016E54-C8C9-40E8-9B1E-7123DCC0B9ED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730930" y="5971314"/>
            <a:ext cx="1425590" cy="70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43">
            <a:extLst>
              <a:ext uri="{FF2B5EF4-FFF2-40B4-BE49-F238E27FC236}">
                <a16:creationId xmlns:a16="http://schemas.microsoft.com/office/drawing/2014/main" id="{E0F21F2E-549E-FE38-C3DA-3C1A56D5D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14199"/>
              </p:ext>
            </p:extLst>
          </p:nvPr>
        </p:nvGraphicFramePr>
        <p:xfrm>
          <a:off x="9069705" y="1726155"/>
          <a:ext cx="24060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2">
                  <a:extLst>
                    <a:ext uri="{9D8B030D-6E8A-4147-A177-3AD203B41FA5}">
                      <a16:colId xmlns:a16="http://schemas.microsoft.com/office/drawing/2014/main" val="387427822"/>
                    </a:ext>
                  </a:extLst>
                </a:gridCol>
                <a:gridCol w="1986423">
                  <a:extLst>
                    <a:ext uri="{9D8B030D-6E8A-4147-A177-3AD203B41FA5}">
                      <a16:colId xmlns:a16="http://schemas.microsoft.com/office/drawing/2014/main" val="3770628552"/>
                    </a:ext>
                  </a:extLst>
                </a:gridCol>
              </a:tblGrid>
              <a:tr h="3612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Score for A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over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199982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b="0" dirty="0">
                          <a:solidFill>
                            <a:schemeClr val="tx1"/>
                          </a:solidFill>
                        </a:rPr>
                        <a:t>Significantly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53143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7637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Slightly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495655"/>
                  </a:ext>
                </a:extLst>
              </a:tr>
              <a:tr h="356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Negligibly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18544"/>
                  </a:ext>
                </a:extLst>
              </a:tr>
            </a:tbl>
          </a:graphicData>
        </a:graphic>
      </p:graphicFrame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C244491C-5DE2-6F53-C8F2-4968AF85935A}"/>
              </a:ext>
            </a:extLst>
          </p:cNvPr>
          <p:cNvCxnSpPr>
            <a:cxnSpLocks/>
            <a:stCxn id="49" idx="2"/>
          </p:cNvCxnSpPr>
          <p:nvPr/>
        </p:nvCxnSpPr>
        <p:spPr>
          <a:xfrm rot="16200000" flipH="1">
            <a:off x="9593069" y="3244954"/>
            <a:ext cx="542865" cy="11552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D57EEAA-D043-9507-3B15-A32658EEFB49}"/>
              </a:ext>
            </a:extLst>
          </p:cNvPr>
          <p:cNvSpPr txBox="1"/>
          <p:nvPr/>
        </p:nvSpPr>
        <p:spPr>
          <a:xfrm>
            <a:off x="9007662" y="3041279"/>
            <a:ext cx="558426" cy="50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7409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198089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22822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586595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38781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01325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A62BC18-D1C8-B5C5-97FB-71E093036819}"/>
              </a:ext>
            </a:extLst>
          </p:cNvPr>
          <p:cNvSpPr/>
          <p:nvPr/>
        </p:nvSpPr>
        <p:spPr>
          <a:xfrm>
            <a:off x="1198089" y="1759438"/>
            <a:ext cx="9761316" cy="1153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Pre-training</a:t>
            </a:r>
          </a:p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(Next-token prediction)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10D83632-73CA-5308-1F46-6E08E14C845D}"/>
              </a:ext>
            </a:extLst>
          </p:cNvPr>
          <p:cNvSpPr/>
          <p:nvPr/>
        </p:nvSpPr>
        <p:spPr>
          <a:xfrm rot="8100000">
            <a:off x="2444918" y="305736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F1DCD-99A7-A32D-EDCC-4F59E5F0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LLAMA-2 Pre-training Cost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E49E2-E86A-AE51-A606-B24535F3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66D6E8-3809-B744-8515-EF01C02D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125581"/>
            <a:ext cx="8536078" cy="29701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4436A0-21C5-9419-ACB5-D304511792F8}"/>
              </a:ext>
            </a:extLst>
          </p:cNvPr>
          <p:cNvSpPr txBox="1"/>
          <p:nvPr/>
        </p:nvSpPr>
        <p:spPr>
          <a:xfrm>
            <a:off x="2380405" y="5991910"/>
            <a:ext cx="749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205634-C953-00C6-3B09-982FC6207293}"/>
              </a:ext>
            </a:extLst>
          </p:cNvPr>
          <p:cNvSpPr txBox="1"/>
          <p:nvPr/>
        </p:nvSpPr>
        <p:spPr>
          <a:xfrm>
            <a:off x="4057651" y="1817803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rgbClr val="E6000E"/>
                </a:solidFill>
                <a:effectLst/>
              </a:rPr>
              <a:t>Estimated with A100-80GB * 1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59C9AE-7655-AE9D-36B4-898CDE5E13CB}"/>
              </a:ext>
            </a:extLst>
          </p:cNvPr>
          <p:cNvSpPr txBox="1"/>
          <p:nvPr/>
        </p:nvSpPr>
        <p:spPr>
          <a:xfrm>
            <a:off x="5406389" y="3232642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(7,680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0D5FE9-227F-CCC6-300C-9F25772D998E}"/>
              </a:ext>
            </a:extLst>
          </p:cNvPr>
          <p:cNvSpPr txBox="1"/>
          <p:nvPr/>
        </p:nvSpPr>
        <p:spPr>
          <a:xfrm>
            <a:off x="5406389" y="3525923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(15,360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31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296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Context Distillation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115CAE-7E19-CC99-7615-B6537C089883}"/>
              </a:ext>
            </a:extLst>
          </p:cNvPr>
          <p:cNvSpPr txBox="1"/>
          <p:nvPr/>
        </p:nvSpPr>
        <p:spPr>
          <a:xfrm>
            <a:off x="653143" y="1698991"/>
            <a:ext cx="344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Goal: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outputs</a:t>
            </a:r>
            <a:endParaRPr kumimoji="1"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E95A30-50FB-9B07-B876-7C33E1600EBF}"/>
              </a:ext>
            </a:extLst>
          </p:cNvPr>
          <p:cNvSpPr/>
          <p:nvPr/>
        </p:nvSpPr>
        <p:spPr>
          <a:xfrm>
            <a:off x="1280160" y="2811780"/>
            <a:ext cx="4354830" cy="16230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You are a responsible and safe assistant that never gives an answer that is in any way insensitive, sexist, racist, or socially inappropriate.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/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Pre-Prompt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blipFill>
                <a:blip r:embed="rId2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>
            <a:extLst>
              <a:ext uri="{FF2B5EF4-FFF2-40B4-BE49-F238E27FC236}">
                <a16:creationId xmlns:a16="http://schemas.microsoft.com/office/drawing/2014/main" id="{2F7BD1CB-E326-CD87-2B1D-25F178B561A8}"/>
              </a:ext>
            </a:extLst>
          </p:cNvPr>
          <p:cNvSpPr/>
          <p:nvPr/>
        </p:nvSpPr>
        <p:spPr>
          <a:xfrm>
            <a:off x="7932420" y="2451690"/>
            <a:ext cx="1028700" cy="32007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/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8C036A-5EDC-0A79-7663-6A923BF5A762}"/>
              </a:ext>
            </a:extLst>
          </p:cNvPr>
          <p:cNvSpPr txBox="1"/>
          <p:nvPr/>
        </p:nvSpPr>
        <p:spPr>
          <a:xfrm>
            <a:off x="6719800" y="2931810"/>
            <a:ext cx="3836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Please write a </a:t>
            </a:r>
            <a:r>
              <a:rPr kumimoji="1" lang="en" altLang="zh-TW" sz="2000" dirty="0">
                <a:solidFill>
                  <a:srgbClr val="FF0000"/>
                </a:solidFill>
              </a:rPr>
              <a:t>silly</a:t>
            </a:r>
            <a:r>
              <a:rPr kumimoji="1" lang="en" altLang="zh-TW" sz="2000" dirty="0"/>
              <a:t> guide that’s meant </a:t>
            </a:r>
            <a:r>
              <a:rPr kumimoji="1" lang="en" altLang="zh-TW" sz="2000" dirty="0">
                <a:solidFill>
                  <a:srgbClr val="FF0000"/>
                </a:solidFill>
              </a:rPr>
              <a:t>to convince someone that the moon landing was faked</a:t>
            </a:r>
            <a:r>
              <a:rPr kumimoji="1" lang="en" altLang="zh-TW" sz="2000" dirty="0"/>
              <a:t>.</a:t>
            </a:r>
            <a:endParaRPr kumimoji="1" lang="zh-TW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/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Distillation: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最小化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之間的差距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(DL-divergence)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代表生成的答案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如此一來即使沒有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pre-prompt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，模型也比較不會輸出不安全的回覆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的過程在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RLHF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之後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blipFill>
                <a:blip r:embed="rId4"/>
                <a:stretch>
                  <a:fillRect l="-546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C99C51-9432-1A31-2118-0A18DDCB3481}"/>
              </a:ext>
            </a:extLst>
          </p:cNvPr>
          <p:cNvSpPr txBox="1"/>
          <p:nvPr/>
        </p:nvSpPr>
        <p:spPr>
          <a:xfrm>
            <a:off x="6338800" y="600849"/>
            <a:ext cx="500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 err="1"/>
              <a:t>Askell</a:t>
            </a:r>
            <a:r>
              <a:rPr lang="en" altLang="zh-TW" sz="1400" dirty="0"/>
              <a:t>, Amanda, et al. "A general language assistant as a laboratory for alignment." </a:t>
            </a:r>
            <a:r>
              <a:rPr lang="en" altLang="zh-TW" sz="1400" i="1" dirty="0" err="1"/>
              <a:t>arXiv</a:t>
            </a:r>
            <a:r>
              <a:rPr lang="en" altLang="zh-TW" sz="1400" i="1" dirty="0"/>
              <a:t> preprint arXiv:2112.00861</a:t>
            </a:r>
            <a:r>
              <a:rPr lang="en" altLang="zh-TW" sz="1400" dirty="0"/>
              <a:t> (2021).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65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2096B-B895-D52C-1468-7E994ABC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Context Distillation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帶來較高的 </a:t>
            </a:r>
            <a:r>
              <a:rPr kumimoji="1" lang="en-US" altLang="zh-TW" dirty="0"/>
              <a:t>Safety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C4ACD-CBD6-01E2-8EAF-D3B5E159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26F38-DC41-CC49-7090-62C76711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86" y="1762987"/>
            <a:ext cx="4961626" cy="496162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90F584-610A-168D-7E25-F30574632F47}"/>
              </a:ext>
            </a:extLst>
          </p:cNvPr>
          <p:cNvSpPr txBox="1"/>
          <p:nvPr/>
        </p:nvSpPr>
        <p:spPr>
          <a:xfrm>
            <a:off x="653143" y="1688194"/>
            <a:ext cx="3110685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CD: Context Distillation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DE542-2E8D-146F-AB7B-8A1156FD576C}"/>
              </a:ext>
            </a:extLst>
          </p:cNvPr>
          <p:cNvSpPr txBox="1"/>
          <p:nvPr/>
        </p:nvSpPr>
        <p:spPr>
          <a:xfrm>
            <a:off x="7467279" y="1389504"/>
            <a:ext cx="4319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7920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746725"/>
            <a:ext cx="675632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如何產生安全的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LLM?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OpenAI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API Tutorial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Checkpoint2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9898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411"/>
            <a:ext cx="3200400" cy="1193075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Knowledge Distillation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圖片 2" descr="一張含有 圖畫, 美工圖案, 圖解, 卡通 的圖片&#10;&#10;自動產生的描述">
            <a:extLst>
              <a:ext uri="{FF2B5EF4-FFF2-40B4-BE49-F238E27FC236}">
                <a16:creationId xmlns:a16="http://schemas.microsoft.com/office/drawing/2014/main" id="{6E813A1C-7EF6-4232-44BE-A648C2F4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4" y="1550125"/>
            <a:ext cx="5891349" cy="3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61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Teacher model and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5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33" grpId="0"/>
      <p:bldP spid="44" grpId="0" animBg="1"/>
      <p:bldP spid="48" grpId="0" animBg="1"/>
      <p:bldP spid="58" grpId="0"/>
      <p:bldP spid="5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Inference Speed-up 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4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DD380-FE95-A200-7D3D-B5023F8F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Grouped-Query Attention (GQA)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876635-5DE0-B210-DC95-DB06A3EB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61B023-E678-A1DC-9273-F911C83B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25171"/>
            <a:ext cx="5920740" cy="2784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A5DD3F-6C86-D4FF-D69A-00A0A268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3" y="2337872"/>
            <a:ext cx="3945993" cy="29594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0D0BAA-3048-936F-2225-32AFCE35D57E}"/>
              </a:ext>
            </a:extLst>
          </p:cNvPr>
          <p:cNvSpPr txBox="1"/>
          <p:nvPr/>
        </p:nvSpPr>
        <p:spPr>
          <a:xfrm>
            <a:off x="1097280" y="5373484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A pre-trained MHA model is required!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45A7C0-B581-CAA5-BC2B-ECD27A4BF619}"/>
              </a:ext>
            </a:extLst>
          </p:cNvPr>
          <p:cNvSpPr txBox="1"/>
          <p:nvPr/>
        </p:nvSpPr>
        <p:spPr>
          <a:xfrm>
            <a:off x="1874520" y="171450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Mean Pooling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F76625-18F7-258C-E191-A0339111FFA4}"/>
              </a:ext>
            </a:extLst>
          </p:cNvPr>
          <p:cNvSpPr/>
          <p:nvPr/>
        </p:nvSpPr>
        <p:spPr>
          <a:xfrm>
            <a:off x="1291590" y="1714500"/>
            <a:ext cx="582930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7D82A4-D240-E15F-6BF8-265C2A07364C}"/>
              </a:ext>
            </a:extLst>
          </p:cNvPr>
          <p:cNvSpPr txBox="1"/>
          <p:nvPr/>
        </p:nvSpPr>
        <p:spPr>
          <a:xfrm>
            <a:off x="3166110" y="5875020"/>
            <a:ext cx="592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Ainslie, Joshua, et al. "GQA: Training Generalized Multi-Query Transformer Models from Multi-Head Checkpoints."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arXiv:2305.13245 (2023). Google Research Team.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689CBF-1AAA-5B26-7C15-FB259D8846B8}"/>
              </a:ext>
            </a:extLst>
          </p:cNvPr>
          <p:cNvSpPr txBox="1"/>
          <p:nvPr/>
        </p:nvSpPr>
        <p:spPr>
          <a:xfrm>
            <a:off x="7154616" y="1443452"/>
            <a:ext cx="394599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This technique is used during inference!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643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D01B33-EE88-2BC1-84DF-FC7143A01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OpenAI</a:t>
            </a:r>
            <a:r>
              <a:rPr kumimoji="1" lang="en-US" altLang="zh-TW" dirty="0"/>
              <a:t> API Pricing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8B01BAB-CEB6-F60B-A648-EF68D3F7B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platform.openai.com</a:t>
            </a:r>
            <a:r>
              <a:rPr kumimoji="1" lang="en" altLang="zh-TW"/>
              <a:t>/docs/pricing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126406-8561-FCAB-AE69-112683DFA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914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64C2-1160-6B49-FDBF-D96C1F6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作業繳交時程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29E8-0E59-991E-9673-0D3E738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1FA1A5-19BB-5550-E9D7-6AEA8826B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20455"/>
              </p:ext>
            </p:extLst>
          </p:nvPr>
        </p:nvGraphicFramePr>
        <p:xfrm>
          <a:off x="1057372" y="2246807"/>
          <a:ext cx="10077255" cy="292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709">
                  <a:extLst>
                    <a:ext uri="{9D8B030D-6E8A-4147-A177-3AD203B41FA5}">
                      <a16:colId xmlns:a16="http://schemas.microsoft.com/office/drawing/2014/main" val="3975025083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036856034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285678522"/>
                    </a:ext>
                  </a:extLst>
                </a:gridCol>
              </a:tblGrid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一般截止日期</a:t>
                      </a:r>
                      <a:endParaRPr lang="zh-TW" altLang="en-US" sz="240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畢業生截止日期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9371154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Homework 4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1857852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(5/26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25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同左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5711973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(6/02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01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555349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Final project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程式碼與書面報告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71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17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10-15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ea typeface="Microsoft JhengHei" panose="020B0604030504040204" pitchFamily="34" charset="-120"/>
              </a:rPr>
              <a:t>Week 14: 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120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80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1481-610B-C2CC-EBE6-9144BB23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報告順序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EA50E8-D24B-7C4B-8295-ABEEBC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F254CB-550B-7EB6-B84F-5CD47B2A0F0D}"/>
              </a:ext>
            </a:extLst>
          </p:cNvPr>
          <p:cNvSpPr txBox="1"/>
          <p:nvPr/>
        </p:nvSpPr>
        <p:spPr>
          <a:xfrm>
            <a:off x="653143" y="1878701"/>
            <a:ext cx="9312388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組需要抽籤決定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其中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2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組為大四，最先報，這兩組猜拳決定先後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下課時各組派一人來抽順序籤</a:t>
            </a:r>
          </a:p>
        </p:txBody>
      </p:sp>
    </p:spTree>
    <p:extLst>
      <p:ext uri="{BB962C8B-B14F-4D97-AF65-F5344CB8AC3E}">
        <p14:creationId xmlns:p14="http://schemas.microsoft.com/office/powerpoint/2010/main" val="3253000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9F65C-D022-B108-6A0B-A601723B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LLaMA</a:t>
            </a:r>
            <a:r>
              <a:rPr kumimoji="1" lang="en" altLang="zh-TW" dirty="0"/>
              <a:t> (Large Language Model Meta AI)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7BEBB-1961-397C-27DB-BCA4FC7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784A92-8EA7-CC20-3BBC-58B8B7031641}"/>
              </a:ext>
            </a:extLst>
          </p:cNvPr>
          <p:cNvSpPr txBox="1"/>
          <p:nvPr/>
        </p:nvSpPr>
        <p:spPr>
          <a:xfrm>
            <a:off x="1097280" y="1388479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LLAMA, developed by Meta, is one of the state-of-art open-source large language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Currently, there are LLAMA-1 and its improved version, LLAMA-2.</a:t>
            </a:r>
            <a:endParaRPr kumimoji="1" lang="zh-TW" altLang="en-US" sz="24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5F0BD6-56FC-0843-1528-68842D8E3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8403"/>
              </p:ext>
            </p:extLst>
          </p:nvPr>
        </p:nvGraphicFramePr>
        <p:xfrm>
          <a:off x="1657874" y="3254693"/>
          <a:ext cx="8899401" cy="2693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71343">
                  <a:extLst>
                    <a:ext uri="{9D8B030D-6E8A-4147-A177-3AD203B41FA5}">
                      <a16:colId xmlns:a16="http://schemas.microsoft.com/office/drawing/2014/main" val="3887216461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400894810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915197464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224450915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3957182145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336716366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684538888"/>
                    </a:ext>
                  </a:extLst>
                </a:gridCol>
              </a:tblGrid>
              <a:tr h="566288">
                <a:tc>
                  <a:txBody>
                    <a:bodyPr/>
                    <a:lstStyle/>
                    <a:p>
                      <a:br>
                        <a:rPr lang="zh-TW" altLang="en-US" sz="1600" dirty="0">
                          <a:effectLst/>
                        </a:rPr>
                      </a:br>
                      <a:endParaRPr lang="zh-TW" altLang="en-US" sz="16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Context Length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E6000E"/>
                          </a:solidFill>
                          <a:effectLst/>
                        </a:rPr>
                        <a:t>RLHF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Chat mode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Speed up</a:t>
                      </a:r>
                      <a:b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inference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Model sizes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Training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35506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LLAMA-1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2K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33B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65B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1.4T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958289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LLAMA-2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4K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GQA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34B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70B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2.0T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81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34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BC859-3599-17EA-BC29-017933B4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Dataset comparison with the current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AA5DAB-DACC-D336-652D-FA65948B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77DF15F-A47C-6CCC-4860-198D5096C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21831"/>
              </p:ext>
            </p:extLst>
          </p:nvPr>
        </p:nvGraphicFramePr>
        <p:xfrm>
          <a:off x="915172" y="2096602"/>
          <a:ext cx="10361655" cy="3836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400">
                  <a:extLst>
                    <a:ext uri="{9D8B030D-6E8A-4147-A177-3AD203B41FA5}">
                      <a16:colId xmlns:a16="http://schemas.microsoft.com/office/drawing/2014/main" val="1361722586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46021162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83817788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236617683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4221907089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69787852"/>
                    </a:ext>
                  </a:extLst>
                </a:gridCol>
              </a:tblGrid>
              <a:tr h="699393">
                <a:tc>
                  <a:txBody>
                    <a:bodyPr/>
                    <a:lstStyle/>
                    <a:p>
                      <a:br>
                        <a:rPr lang="zh-TW" altLang="en-US" dirty="0">
                          <a:effectLst/>
                          <a:latin typeface="Helvetica" pitchFamily="2" charset="0"/>
                        </a:rPr>
                      </a:br>
                      <a:endParaRPr lang="zh-TW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LLAMA-1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LLAMA-2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LLAMA-3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PaLM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(2022)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GPT-3 (2020)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59999"/>
                  </a:ext>
                </a:extLst>
              </a:tr>
              <a:tr h="866773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Training tokens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15T multilingual tokens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200906"/>
                  </a:ext>
                </a:extLst>
              </a:tr>
              <a:tr h="2008377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Source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 data like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CommonCrawl*, ArXiv*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…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</a:t>
                      </a: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mostly from the Web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data, mostly from the Web</a:t>
                      </a:r>
                      <a:endParaRPr lang="en" altLang="zh-TW" dirty="0">
                        <a:effectLst/>
                      </a:endParaRPr>
                    </a:p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webpages, books,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news</a:t>
                      </a:r>
                      <a:endParaRPr lang="en">
                        <a:effectLst/>
                      </a:endParaRPr>
                    </a:p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articles,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source code*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and social media conversation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 Crawl*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WebText2, Books1, Books2, </a:t>
                      </a:r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46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9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76708-582A-F35B-F851-E82B450D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Motivation of LLAMA-1 and LLAMA-2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A4554-F3C5-8DD8-B28C-10191B28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AE5DB8-13A1-9390-BF3F-0E7CA8C0E280}"/>
              </a:ext>
            </a:extLst>
          </p:cNvPr>
          <p:cNvSpPr txBox="1"/>
          <p:nvPr/>
        </p:nvSpPr>
        <p:spPr>
          <a:xfrm>
            <a:off x="1360022" y="1810174"/>
            <a:ext cx="9288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Previous work (Chinchilla, Hoffman et al., 2022, DeepMind) </a:t>
            </a:r>
            <a:r>
              <a:rPr lang="en" altLang="zh-TW" sz="2400" dirty="0">
                <a:solidFill>
                  <a:srgbClr val="0C61AB"/>
                </a:solidFill>
                <a:effectLst/>
              </a:rPr>
              <a:t>fixed a training budget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 without considering the inference budgets.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4034E-660A-2533-EA25-B95CB676CF08}"/>
              </a:ext>
            </a:extLst>
          </p:cNvPr>
          <p:cNvSpPr txBox="1"/>
          <p:nvPr/>
        </p:nvSpPr>
        <p:spPr>
          <a:xfrm>
            <a:off x="1360023" y="3784379"/>
            <a:ext cx="970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Closed product LLMs (e.g., </a:t>
            </a:r>
            <a:r>
              <a:rPr lang="en" altLang="zh-TW" sz="2400" dirty="0" err="1">
                <a:solidFill>
                  <a:srgbClr val="000000"/>
                </a:solidFill>
                <a:effectLst/>
              </a:rPr>
              <a:t>ChatGPT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, BARD, Claude) are not transparent, limiting progress of AI.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27E30B-DFB9-CC8C-4EC0-3221E4027C6B}"/>
              </a:ext>
            </a:extLst>
          </p:cNvPr>
          <p:cNvSpPr txBox="1"/>
          <p:nvPr/>
        </p:nvSpPr>
        <p:spPr>
          <a:xfrm>
            <a:off x="2141317" y="3166608"/>
            <a:ext cx="628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</a:rPr>
              <a:t>Provide competitive models at 7B/13B/33B/65B.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907317-1944-4471-441B-5B98C09D21B9}"/>
              </a:ext>
            </a:extLst>
          </p:cNvPr>
          <p:cNvSpPr txBox="1"/>
          <p:nvPr/>
        </p:nvSpPr>
        <p:spPr>
          <a:xfrm>
            <a:off x="2141316" y="5040780"/>
            <a:ext cx="883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Provide open-source LLAMA-2 and </a:t>
            </a:r>
            <a:r>
              <a:rPr kumimoji="1" lang="en" altLang="zh-TW" sz="2400" dirty="0">
                <a:solidFill>
                  <a:srgbClr val="FF0000"/>
                </a:solidFill>
              </a:rPr>
              <a:t>LLAMA-2-chat</a:t>
            </a:r>
            <a:r>
              <a:rPr kumimoji="1" lang="en" altLang="zh-TW" sz="2400" dirty="0"/>
              <a:t> models at different scales.</a:t>
            </a:r>
            <a:endParaRPr kumimoji="1" lang="zh-TW" altLang="en-US" sz="2400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93A057B-4461-145C-D46D-322016F06437}"/>
              </a:ext>
            </a:extLst>
          </p:cNvPr>
          <p:cNvCxnSpPr>
            <a:cxnSpLocks/>
          </p:cNvCxnSpPr>
          <p:nvPr/>
        </p:nvCxnSpPr>
        <p:spPr>
          <a:xfrm>
            <a:off x="1516281" y="3429000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5EA9ECE-82C2-E6D7-703B-D8E2A04697DC}"/>
              </a:ext>
            </a:extLst>
          </p:cNvPr>
          <p:cNvCxnSpPr>
            <a:cxnSpLocks/>
          </p:cNvCxnSpPr>
          <p:nvPr/>
        </p:nvCxnSpPr>
        <p:spPr>
          <a:xfrm>
            <a:off x="1516281" y="5306028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B5AE-1565-4EAE-AD50-32EABF07196B}"/>
              </a:ext>
            </a:extLst>
          </p:cNvPr>
          <p:cNvSpPr txBox="1"/>
          <p:nvPr/>
        </p:nvSpPr>
        <p:spPr>
          <a:xfrm>
            <a:off x="3737610" y="5772150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(We will focus on LLAMA-2 next since it is more powerful than LLAMA-1.)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019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1951</TotalTime>
  <Words>1228</Words>
  <Application>Microsoft Macintosh PowerPoint</Application>
  <PresentationFormat>寬螢幕</PresentationFormat>
  <Paragraphs>244</Paragraphs>
  <Slides>25</Slides>
  <Notes>0</Notes>
  <HiddenSlides>4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Microsoft JhengHei</vt:lpstr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回顧</vt:lpstr>
      <vt:lpstr>自然語言處理與應用 Natural Language Processing and Applications</vt:lpstr>
      <vt:lpstr>Outline</vt:lpstr>
      <vt:lpstr>作業繳交時程</vt:lpstr>
      <vt:lpstr>Checkpoint 3 (for W15 / W16 oral)</vt:lpstr>
      <vt:lpstr>報告順序</vt:lpstr>
      <vt:lpstr>LLaMA (Large Language Model Meta AI) </vt:lpstr>
      <vt:lpstr>Dataset comparison with the current LLMs</vt:lpstr>
      <vt:lpstr>Motivation of LLAMA-1 and LLAMA-2</vt:lpstr>
      <vt:lpstr>What’s the difference between InstructGPT and LLAMA-2?</vt:lpstr>
      <vt:lpstr>Reward Modeling</vt:lpstr>
      <vt:lpstr>Safety and Helpfulness Reward Modeling</vt:lpstr>
      <vt:lpstr>Human Preference Data Collection</vt:lpstr>
      <vt:lpstr>Human Scoring for Reward Modeling</vt:lpstr>
      <vt:lpstr>Separate Reward Model Training</vt:lpstr>
      <vt:lpstr>Overview of training InstructGPT</vt:lpstr>
      <vt:lpstr>LLAMA-2 Pre-training Cost</vt:lpstr>
      <vt:lpstr>What’s the difference between InstructGPT and LLAMA-2?</vt:lpstr>
      <vt:lpstr>Context Distillation</vt:lpstr>
      <vt:lpstr>Context Distillation 帶來較高的 Safety Score</vt:lpstr>
      <vt:lpstr>Knowledge Distillation</vt:lpstr>
      <vt:lpstr>Teacher model and student model</vt:lpstr>
      <vt:lpstr>Inference Speed-up </vt:lpstr>
      <vt:lpstr>Grouped-Query Attention (GQA)</vt:lpstr>
      <vt:lpstr>OpenAI API Pricing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352</cp:revision>
  <dcterms:created xsi:type="dcterms:W3CDTF">2025-02-07T09:05:59Z</dcterms:created>
  <dcterms:modified xsi:type="dcterms:W3CDTF">2025-05-11T15:27:51Z</dcterms:modified>
</cp:coreProperties>
</file>